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udio/unknown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19"/>
  </p:notesMasterIdLst>
  <p:sldIdLst>
    <p:sldId id="256" r:id="rId2"/>
    <p:sldId id="283" r:id="rId3"/>
    <p:sldId id="267" r:id="rId4"/>
    <p:sldId id="292" r:id="rId5"/>
    <p:sldId id="294" r:id="rId6"/>
    <p:sldId id="295" r:id="rId7"/>
    <p:sldId id="298" r:id="rId8"/>
    <p:sldId id="296" r:id="rId9"/>
    <p:sldId id="297" r:id="rId10"/>
    <p:sldId id="299" r:id="rId11"/>
    <p:sldId id="300" r:id="rId12"/>
    <p:sldId id="301" r:id="rId13"/>
    <p:sldId id="302" r:id="rId14"/>
    <p:sldId id="286" r:id="rId15"/>
    <p:sldId id="288" r:id="rId16"/>
    <p:sldId id="287" r:id="rId17"/>
    <p:sldId id="25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90586" autoAdjust="0"/>
  </p:normalViewPr>
  <p:slideViewPr>
    <p:cSldViewPr snapToGrid="0" snapToObjects="1">
      <p:cViewPr>
        <p:scale>
          <a:sx n="95" d="100"/>
          <a:sy n="95" d="100"/>
        </p:scale>
        <p:origin x="144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1619B-737E-9743-AEA6-BDAA0CEB62E7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D7F4F-EB3E-BD44-A811-980335EF5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4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4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A41FEE-0D21-D048-8E20-3BAD4B1A7BA3}" type="slidenum">
              <a:rPr lang="en-US"/>
              <a:pPr/>
              <a:t>15</a:t>
            </a:fld>
            <a:endParaRPr 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7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4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4B82AB-C618-854F-988F-B7B3606A3306}" type="slidenum">
              <a:rPr lang="en-US"/>
              <a:pPr/>
              <a:t>3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53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D7F4F-EB3E-BD44-A811-980335EF51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BB3C09-33BE-FD41-AA0B-D41F291BDFBF}" type="slidenum">
              <a:rPr lang="en-US"/>
              <a:pPr/>
              <a:t>7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4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BB3C09-33BE-FD41-AA0B-D41F291BDFBF}" type="slidenum">
              <a:rPr lang="en-US"/>
              <a:pPr/>
              <a:t>8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53228A-6453-1F47-BC14-B9A15E5A81A0}" type="slidenum">
              <a:rPr lang="en-US"/>
              <a:pPr/>
              <a:t>14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5495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57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29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4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2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83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5" y="274638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484" y="1600201"/>
            <a:ext cx="538268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3367" y="1600201"/>
            <a:ext cx="538268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7CA1A76-7034-614E-A519-4745E799CF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654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85" y="274638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7484" y="1600201"/>
            <a:ext cx="538268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1600201"/>
            <a:ext cx="538268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BE2722B-86D7-2A4E-AAA5-C751F2CBA9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2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1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4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1673352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1668870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3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673352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249614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673352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282952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5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5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6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0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4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23" Type="http://schemas.openxmlformats.org/officeDocument/2006/relationships/image" Target="../media/image4.png"/><Relationship Id="rId24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1676400"/>
            <a:ext cx="8946541" cy="4674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4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audio" Target="../media/audio1.bin"/><Relationship Id="rId3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2" Type="http://schemas.openxmlformats.org/officeDocument/2006/relationships/audio" Target="../media/audio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O7eQKSf0Lm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3" y="1447800"/>
            <a:ext cx="10791241" cy="3329581"/>
          </a:xfrm>
        </p:spPr>
        <p:txBody>
          <a:bodyPr/>
          <a:lstStyle/>
          <a:p>
            <a:r>
              <a:rPr lang="en-US" sz="6000" dirty="0" smtClean="0"/>
              <a:t>Biology 101:</a:t>
            </a:r>
            <a:br>
              <a:rPr lang="en-US" sz="6000" dirty="0" smtClean="0"/>
            </a:br>
            <a:r>
              <a:rPr lang="en-US" sz="6000" dirty="0" smtClean="0"/>
              <a:t>Physiology: Intro &amp; Digestive System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56292"/>
          </a:xfrm>
        </p:spPr>
        <p:txBody>
          <a:bodyPr>
            <a:norm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02</a:t>
            </a:r>
            <a:endParaRPr lang="en-US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Anand</a:t>
            </a:r>
            <a:endParaRPr lang="en-US" dirty="0" smtClean="0"/>
          </a:p>
          <a:p>
            <a:r>
              <a:rPr lang="en-US" dirty="0" smtClean="0"/>
              <a:t>March 15,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36688" y="685800"/>
            <a:ext cx="7772400" cy="762000"/>
          </a:xfrm>
        </p:spPr>
        <p:txBody>
          <a:bodyPr/>
          <a:lstStyle/>
          <a:p>
            <a:r>
              <a:rPr lang="en-US" altLang="en-US"/>
              <a:t>Digestive systems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"/>
          <a:stretch>
            <a:fillRect/>
          </a:stretch>
        </p:blipFill>
        <p:spPr bwMode="auto">
          <a:xfrm>
            <a:off x="1966813" y="1295400"/>
            <a:ext cx="8575675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65288" y="1447800"/>
            <a:ext cx="3282950" cy="457200"/>
          </a:xfrm>
          <a:prstGeom prst="rect">
            <a:avLst/>
          </a:prstGeom>
          <a:solidFill>
            <a:srgbClr val="FFCC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1">
                <a:solidFill>
                  <a:srgbClr val="0F116A"/>
                </a:solidFill>
              </a:rPr>
              <a:t>Everybody’s got one!</a:t>
            </a:r>
          </a:p>
        </p:txBody>
      </p:sp>
    </p:spTree>
    <p:extLst>
      <p:ext uri="{BB962C8B-B14F-4D97-AF65-F5344CB8AC3E}">
        <p14:creationId xmlns:p14="http://schemas.microsoft.com/office/powerpoint/2010/main" val="11675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"/>
          <a:stretch>
            <a:fillRect/>
          </a:stretch>
        </p:blipFill>
        <p:spPr bwMode="auto">
          <a:xfrm>
            <a:off x="1581238" y="395288"/>
            <a:ext cx="8458200" cy="636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xfrm>
            <a:off x="6621550" y="388938"/>
            <a:ext cx="3760788" cy="438150"/>
          </a:xfrm>
          <a:solidFill>
            <a:srgbClr val="FFCC18"/>
          </a:solidFill>
          <a:ln/>
        </p:spPr>
        <p:txBody>
          <a:bodyPr/>
          <a:lstStyle/>
          <a:p>
            <a:pPr algn="r"/>
            <a:r>
              <a:rPr lang="en-US" altLang="en-US" sz="2400"/>
              <a:t>Human digestive system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0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41-13-HumanDigestiveSys-N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 bwMode="auto">
          <a:xfrm>
            <a:off x="1071279" y="481013"/>
            <a:ext cx="8521700" cy="637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21"/>
          <p:cNvSpPr>
            <a:spLocks noChangeShapeType="1"/>
          </p:cNvSpPr>
          <p:nvPr/>
        </p:nvSpPr>
        <p:spPr bwMode="auto">
          <a:xfrm flipH="1" flipV="1">
            <a:off x="3101785" y="1447800"/>
            <a:ext cx="1447800" cy="53340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 flipH="1">
            <a:off x="5692585" y="1793875"/>
            <a:ext cx="1887538" cy="26257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5243323" y="3108325"/>
            <a:ext cx="4476750" cy="2606675"/>
            <a:chOff x="2837" y="1958"/>
            <a:chExt cx="2820" cy="1642"/>
          </a:xfrm>
        </p:grpSpPr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>
              <a:off x="2837" y="3120"/>
              <a:ext cx="1003" cy="48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838" y="1958"/>
              <a:ext cx="1819" cy="1167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91440">
              <a:spAutoFit/>
            </a:bodyPr>
            <a:lstStyle>
              <a:lvl1pPr algn="l"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algn="l"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algn="l"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algn="l"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algn="l"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5425" algn="l"/>
                </a:tabLs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u="sng" dirty="0">
                  <a:solidFill>
                    <a:srgbClr val="FF0000"/>
                  </a:solidFill>
                  <a:latin typeface="Arial" charset="0"/>
                </a:rPr>
                <a:t>small intestines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dirty="0">
                  <a:latin typeface="Arial" charset="0"/>
                  <a:sym typeface="Wingdings" charset="2"/>
                </a:rPr>
                <a:t></a:t>
              </a:r>
              <a:r>
                <a:rPr lang="en-US" altLang="en-US" sz="2000" b="1" dirty="0">
                  <a:latin typeface="Arial" charset="0"/>
                </a:rPr>
                <a:t>breakdown food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dirty="0">
                  <a:latin typeface="Arial" charset="0"/>
                </a:rPr>
                <a:t>	- proteins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dirty="0">
                  <a:latin typeface="Arial" charset="0"/>
                </a:rPr>
                <a:t>	- starch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dirty="0">
                  <a:latin typeface="Arial" charset="0"/>
                </a:rPr>
                <a:t>	- fats</a:t>
              </a:r>
            </a:p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2000" b="1" dirty="0">
                  <a:latin typeface="Arial" charset="0"/>
                  <a:sym typeface="Wingdings" charset="2"/>
                </a:rPr>
                <a:t></a:t>
              </a:r>
              <a:r>
                <a:rPr lang="en-US" altLang="en-US" sz="2000" b="1" dirty="0">
                  <a:latin typeface="Arial" charset="0"/>
                </a:rPr>
                <a:t>absorb nutrients</a:t>
              </a:r>
            </a:p>
          </p:txBody>
        </p:sp>
      </p:grp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7292785" y="400050"/>
            <a:ext cx="2468563" cy="15097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>
            <a:spAutoFit/>
          </a:bodyPr>
          <a:lstStyle>
            <a:lvl1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u="sng" dirty="0">
                <a:solidFill>
                  <a:srgbClr val="CC0000"/>
                </a:solidFill>
                <a:latin typeface="Arial" charset="0"/>
              </a:rPr>
              <a:t>stomach</a:t>
            </a:r>
            <a:endParaRPr lang="en-US" altLang="en-US" sz="2000" b="1" u="sng" dirty="0">
              <a:solidFill>
                <a:srgbClr val="0F116A"/>
              </a:solidFill>
              <a:latin typeface="Arial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kills germs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break up food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digest proteins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store food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2034985" y="292100"/>
            <a:ext cx="2352675" cy="15097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>
            <a:spAutoFit/>
          </a:bodyPr>
          <a:lstStyle>
            <a:lvl1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u="sng" dirty="0">
                <a:solidFill>
                  <a:srgbClr val="CC0000"/>
                </a:solidFill>
                <a:latin typeface="Arial" charset="0"/>
              </a:rPr>
              <a:t>mouth</a:t>
            </a:r>
            <a:endParaRPr lang="en-US" altLang="en-US" sz="2000" b="1" u="sng" dirty="0">
              <a:solidFill>
                <a:srgbClr val="0F116A"/>
              </a:solidFill>
              <a:latin typeface="Arial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solidFill>
                  <a:srgbClr val="0F116A"/>
                </a:solidFill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break up food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digest starch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kill germs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moisten food</a:t>
            </a:r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 flipH="1" flipV="1">
            <a:off x="3587560" y="4238625"/>
            <a:ext cx="1503363" cy="71437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739585" y="3749675"/>
            <a:ext cx="3349625" cy="9001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>
            <a:spAutoFit/>
          </a:bodyPr>
          <a:lstStyle>
            <a:lvl1pPr marL="111125" indent="-111125" algn="l">
              <a:defRPr sz="2400">
                <a:solidFill>
                  <a:schemeClr val="tx1"/>
                </a:solidFill>
                <a:latin typeface="Times" charset="0"/>
              </a:defRPr>
            </a:lvl1pPr>
            <a:lvl2pPr algn="l">
              <a:defRPr sz="2400">
                <a:solidFill>
                  <a:schemeClr val="tx1"/>
                </a:solidFill>
                <a:latin typeface="Times" charset="0"/>
              </a:defRPr>
            </a:lvl2pPr>
            <a:lvl3pPr algn="l">
              <a:defRPr sz="2400">
                <a:solidFill>
                  <a:schemeClr val="tx1"/>
                </a:solidFill>
                <a:latin typeface="Times" charset="0"/>
              </a:defRPr>
            </a:lvl3pPr>
            <a:lvl4pPr algn="l">
              <a:defRPr sz="2400">
                <a:solidFill>
                  <a:schemeClr val="tx1"/>
                </a:solidFill>
                <a:latin typeface="Times" charset="0"/>
              </a:defRPr>
            </a:lvl4pPr>
            <a:lvl5pPr algn="l">
              <a:defRPr sz="2400">
                <a:solidFill>
                  <a:schemeClr val="tx1"/>
                </a:solidFill>
                <a:latin typeface="Times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u="sng" dirty="0">
                <a:solidFill>
                  <a:srgbClr val="FF0000"/>
                </a:solidFill>
                <a:latin typeface="Arial" charset="0"/>
              </a:rPr>
              <a:t>pancreas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produces enzymes to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</a:rPr>
              <a:t>	digest proteins &amp; starch</a:t>
            </a:r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H="1" flipV="1">
            <a:off x="3619310" y="2736850"/>
            <a:ext cx="1090613" cy="137795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782448" y="2127250"/>
            <a:ext cx="3119437" cy="1204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rIns="0">
            <a:spAutoFit/>
          </a:bodyPr>
          <a:lstStyle>
            <a:lvl1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u="sng" dirty="0">
                <a:solidFill>
                  <a:srgbClr val="CC0000"/>
                </a:solidFill>
                <a:latin typeface="Arial" charset="0"/>
              </a:rPr>
              <a:t>liver</a:t>
            </a:r>
            <a:endParaRPr lang="en-US" altLang="en-US" sz="2000" b="1" u="sng" dirty="0">
              <a:solidFill>
                <a:srgbClr val="0F116A"/>
              </a:solidFill>
              <a:latin typeface="Arial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produces bile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</a:rPr>
              <a:t>	- stored in gall bladder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  <a:sym typeface="Wingdings" charset="2"/>
              </a:rPr>
              <a:t></a:t>
            </a:r>
            <a:r>
              <a:rPr lang="en-US" altLang="en-US" sz="2000" b="1" dirty="0">
                <a:latin typeface="Arial" charset="0"/>
              </a:rPr>
              <a:t>break up fats</a:t>
            </a: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H="1" flipV="1">
            <a:off x="6073585" y="5791200"/>
            <a:ext cx="1138238" cy="414338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7032808" y="6019800"/>
            <a:ext cx="2409825" cy="600164"/>
          </a:xfrm>
          <a:prstGeom prst="rect">
            <a:avLst/>
          </a:prstGeom>
          <a:solidFill>
            <a:schemeClr val="bg2"/>
          </a:solidFill>
          <a:ln w="381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>
            <a:spAutoFit/>
          </a:bodyPr>
          <a:lstStyle>
            <a:lvl1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1pPr>
            <a:lvl2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2pPr>
            <a:lvl3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3pPr>
            <a:lvl4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4pPr>
            <a:lvl5pPr algn="l"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5425" algn="l"/>
              </a:tabLs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u="sng" dirty="0">
                <a:solidFill>
                  <a:srgbClr val="CC0000"/>
                </a:solidFill>
                <a:latin typeface="Arial" charset="0"/>
              </a:rPr>
              <a:t>large intestines</a:t>
            </a:r>
            <a:endParaRPr lang="en-US" altLang="en-US" sz="2000" b="1" u="sng" dirty="0">
              <a:solidFill>
                <a:srgbClr val="0F116A"/>
              </a:solidFill>
              <a:latin typeface="Arial" charset="0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2000" b="1" dirty="0">
                <a:latin typeface="Arial" charset="0"/>
              </a:rPr>
              <a:t>absorb water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2129" y="648866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Rectum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3715" y="6455608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Vestigial Organ: Appendix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H="1" flipV="1">
            <a:off x="2481072" y="6152396"/>
            <a:ext cx="840352" cy="336272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7069601" y="2809875"/>
            <a:ext cx="1465263" cy="1068388"/>
            <a:chOff x="3962" y="1770"/>
            <a:chExt cx="923" cy="673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962" y="1770"/>
              <a:ext cx="923" cy="633"/>
              <a:chOff x="4317" y="2295"/>
              <a:chExt cx="923" cy="633"/>
            </a:xfrm>
          </p:grpSpPr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01" t="64500" r="15750" b="13499"/>
              <a:stretch>
                <a:fillRect/>
              </a:stretch>
            </p:blipFill>
            <p:spPr bwMode="auto">
              <a:xfrm>
                <a:off x="4317" y="2336"/>
                <a:ext cx="923" cy="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4455" y="2295"/>
                <a:ext cx="60" cy="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201" y="2174"/>
              <a:ext cx="47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2200" b="1">
                  <a:solidFill>
                    <a:srgbClr val="000000"/>
                  </a:solidFill>
                </a:rPr>
                <a:t>liver</a:t>
              </a:r>
            </a:p>
          </p:txBody>
        </p: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153114" y="1812459"/>
            <a:ext cx="1990725" cy="1047750"/>
            <a:chOff x="870" y="1201"/>
            <a:chExt cx="1254" cy="660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282" y="1201"/>
              <a:ext cx="842" cy="449"/>
              <a:chOff x="4377" y="1361"/>
              <a:chExt cx="842" cy="449"/>
            </a:xfrm>
          </p:grpSpPr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75" t="25500" r="37125" b="60750"/>
              <a:stretch>
                <a:fillRect/>
              </a:stretch>
            </p:blipFill>
            <p:spPr bwMode="auto">
              <a:xfrm>
                <a:off x="4377" y="1361"/>
                <a:ext cx="842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5080" y="1655"/>
                <a:ext cx="85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85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870" y="1376"/>
              <a:ext cx="937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 altLang="en-US" sz="2200" b="1" dirty="0" smtClean="0">
                <a:solidFill>
                  <a:srgbClr val="000000"/>
                </a:solidFill>
              </a:endParaRPr>
            </a:p>
            <a:p>
              <a:r>
                <a:rPr lang="en-US" altLang="en-US" sz="2200" b="1" dirty="0" smtClean="0"/>
                <a:t>pancreas</a:t>
              </a:r>
              <a:endParaRPr lang="en-US" altLang="en-US" sz="2200" b="1" dirty="0"/>
            </a:p>
          </p:txBody>
        </p: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2680164" y="5762625"/>
            <a:ext cx="1465262" cy="1095375"/>
            <a:chOff x="1012" y="3620"/>
            <a:chExt cx="923" cy="690"/>
          </a:xfrm>
        </p:grpSpPr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1012" y="3620"/>
              <a:ext cx="923" cy="633"/>
              <a:chOff x="4317" y="2295"/>
              <a:chExt cx="923" cy="633"/>
            </a:xfrm>
          </p:grpSpPr>
          <p:pic>
            <p:nvPicPr>
              <p:cNvPr id="20" name="Picture 1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501" t="64500" r="15750" b="13499"/>
              <a:stretch>
                <a:fillRect/>
              </a:stretch>
            </p:blipFill>
            <p:spPr bwMode="auto">
              <a:xfrm>
                <a:off x="4317" y="2336"/>
                <a:ext cx="923" cy="5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4455" y="2295"/>
                <a:ext cx="60" cy="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61" y="4041"/>
              <a:ext cx="47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2200" b="1">
                  <a:solidFill>
                    <a:srgbClr val="000000"/>
                  </a:solidFill>
                </a:rPr>
                <a:t>liver</a:t>
              </a:r>
            </a:p>
          </p:txBody>
        </p:sp>
      </p:grp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3986676" y="1436688"/>
            <a:ext cx="2357438" cy="2357437"/>
          </a:xfrm>
          <a:custGeom>
            <a:avLst/>
            <a:gdLst>
              <a:gd name="G0" fmla="+- 2205101 0 0"/>
              <a:gd name="G1" fmla="+- 7605089 0 0"/>
              <a:gd name="G2" fmla="+- 2205101 0 7605089"/>
              <a:gd name="G3" fmla="+- 10800 0 0"/>
              <a:gd name="G4" fmla="+- 0 0 2205101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50 0 0"/>
              <a:gd name="G9" fmla="+- 0 0 7605089"/>
              <a:gd name="G10" fmla="+- 8150 0 2700"/>
              <a:gd name="G11" fmla="cos G10 2205101"/>
              <a:gd name="G12" fmla="sin G10 2205101"/>
              <a:gd name="G13" fmla="cos 13500 2205101"/>
              <a:gd name="G14" fmla="sin 13500 2205101"/>
              <a:gd name="G15" fmla="+- G11 10800 0"/>
              <a:gd name="G16" fmla="+- G12 10800 0"/>
              <a:gd name="G17" fmla="+- G13 10800 0"/>
              <a:gd name="G18" fmla="+- G14 10800 0"/>
              <a:gd name="G19" fmla="*/ 8150 1 2"/>
              <a:gd name="G20" fmla="+- G19 5400 0"/>
              <a:gd name="G21" fmla="cos G20 2205101"/>
              <a:gd name="G22" fmla="sin G20 2205101"/>
              <a:gd name="G23" fmla="+- G21 10800 0"/>
              <a:gd name="G24" fmla="+- G12 G23 G22"/>
              <a:gd name="G25" fmla="+- G22 G23 G11"/>
              <a:gd name="G26" fmla="cos 10800 2205101"/>
              <a:gd name="G27" fmla="sin 10800 2205101"/>
              <a:gd name="G28" fmla="cos 8150 2205101"/>
              <a:gd name="G29" fmla="sin 8150 2205101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7605089"/>
              <a:gd name="G36" fmla="sin G34 7605089"/>
              <a:gd name="G37" fmla="+/ 7605089 2205101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50 G39"/>
              <a:gd name="G43" fmla="sin 815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7976 w 21600"/>
              <a:gd name="T5" fmla="*/ 375 h 21600"/>
              <a:gd name="T6" fmla="*/ 6639 w 21600"/>
              <a:gd name="T7" fmla="*/ 19312 h 21600"/>
              <a:gd name="T8" fmla="*/ 8669 w 21600"/>
              <a:gd name="T9" fmla="*/ 2933 h 21600"/>
              <a:gd name="T10" fmla="*/ 22038 w 21600"/>
              <a:gd name="T11" fmla="*/ 18280 h 21600"/>
              <a:gd name="T12" fmla="*/ 16457 w 21600"/>
              <a:gd name="T13" fmla="*/ 19400 h 21600"/>
              <a:gd name="T14" fmla="*/ 15336 w 21600"/>
              <a:gd name="T15" fmla="*/ 1381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584" y="15315"/>
                </a:moveTo>
                <a:cubicBezTo>
                  <a:pt x="18474" y="13978"/>
                  <a:pt x="18950" y="12406"/>
                  <a:pt x="18950" y="10800"/>
                </a:cubicBezTo>
                <a:cubicBezTo>
                  <a:pt x="18950" y="6298"/>
                  <a:pt x="15301" y="2650"/>
                  <a:pt x="10800" y="2650"/>
                </a:cubicBezTo>
                <a:cubicBezTo>
                  <a:pt x="6298" y="2650"/>
                  <a:pt x="2650" y="6298"/>
                  <a:pt x="2650" y="10800"/>
                </a:cubicBezTo>
                <a:cubicBezTo>
                  <a:pt x="2649" y="13913"/>
                  <a:pt x="4424" y="16755"/>
                  <a:pt x="7221" y="18122"/>
                </a:cubicBezTo>
                <a:lnTo>
                  <a:pt x="6058" y="20503"/>
                </a:lnTo>
                <a:cubicBezTo>
                  <a:pt x="2350" y="18691"/>
                  <a:pt x="0" y="14926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599" y="12929"/>
                  <a:pt x="20970" y="15011"/>
                  <a:pt x="19790" y="16784"/>
                </a:cubicBezTo>
                <a:lnTo>
                  <a:pt x="22038" y="18280"/>
                </a:lnTo>
                <a:lnTo>
                  <a:pt x="16457" y="19400"/>
                </a:lnTo>
                <a:lnTo>
                  <a:pt x="15336" y="13819"/>
                </a:lnTo>
                <a:lnTo>
                  <a:pt x="17584" y="15315"/>
                </a:lnTo>
                <a:close/>
              </a:path>
            </a:pathLst>
          </a:cu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 rot="10800000">
            <a:off x="3986676" y="4246563"/>
            <a:ext cx="2357438" cy="2357437"/>
          </a:xfrm>
          <a:custGeom>
            <a:avLst/>
            <a:gdLst>
              <a:gd name="G0" fmla="+- 3344515 0 0"/>
              <a:gd name="G1" fmla="+- 7259498 0 0"/>
              <a:gd name="G2" fmla="+- 3344515 0 7259498"/>
              <a:gd name="G3" fmla="+- 10800 0 0"/>
              <a:gd name="G4" fmla="+- 0 0 3344515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221 0 0"/>
              <a:gd name="G9" fmla="+- 0 0 7259498"/>
              <a:gd name="G10" fmla="+- 8221 0 2700"/>
              <a:gd name="G11" fmla="cos G10 3344515"/>
              <a:gd name="G12" fmla="sin G10 3344515"/>
              <a:gd name="G13" fmla="cos 13500 3344515"/>
              <a:gd name="G14" fmla="sin 13500 3344515"/>
              <a:gd name="G15" fmla="+- G11 10800 0"/>
              <a:gd name="G16" fmla="+- G12 10800 0"/>
              <a:gd name="G17" fmla="+- G13 10800 0"/>
              <a:gd name="G18" fmla="+- G14 10800 0"/>
              <a:gd name="G19" fmla="*/ 8221 1 2"/>
              <a:gd name="G20" fmla="+- G19 5400 0"/>
              <a:gd name="G21" fmla="cos G20 3344515"/>
              <a:gd name="G22" fmla="sin G20 3344515"/>
              <a:gd name="G23" fmla="+- G21 10800 0"/>
              <a:gd name="G24" fmla="+- G12 G23 G22"/>
              <a:gd name="G25" fmla="+- G22 G23 G11"/>
              <a:gd name="G26" fmla="cos 10800 3344515"/>
              <a:gd name="G27" fmla="sin 10800 3344515"/>
              <a:gd name="G28" fmla="cos 8221 3344515"/>
              <a:gd name="G29" fmla="sin 8221 3344515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7259498"/>
              <a:gd name="G36" fmla="sin G34 7259498"/>
              <a:gd name="G37" fmla="+/ 7259498 3344515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221 G39"/>
              <a:gd name="G43" fmla="sin 822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9092 w 21600"/>
              <a:gd name="T5" fmla="*/ 135 h 21600"/>
              <a:gd name="T6" fmla="*/ 7427 w 21600"/>
              <a:gd name="T7" fmla="*/ 19692 h 21600"/>
              <a:gd name="T8" fmla="*/ 9500 w 21600"/>
              <a:gd name="T9" fmla="*/ 2682 h 21600"/>
              <a:gd name="T10" fmla="*/ 19289 w 21600"/>
              <a:gd name="T11" fmla="*/ 21296 h 21600"/>
              <a:gd name="T12" fmla="*/ 13679 w 21600"/>
              <a:gd name="T13" fmla="*/ 20704 h 21600"/>
              <a:gd name="T14" fmla="*/ 14271 w 21600"/>
              <a:gd name="T15" fmla="*/ 15092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5969" y="17191"/>
                </a:moveTo>
                <a:cubicBezTo>
                  <a:pt x="17899" y="15631"/>
                  <a:pt x="19021" y="13281"/>
                  <a:pt x="19021" y="10800"/>
                </a:cubicBezTo>
                <a:cubicBezTo>
                  <a:pt x="19021" y="6259"/>
                  <a:pt x="15340" y="2579"/>
                  <a:pt x="10800" y="2579"/>
                </a:cubicBezTo>
                <a:cubicBezTo>
                  <a:pt x="6259" y="2579"/>
                  <a:pt x="2579" y="6259"/>
                  <a:pt x="2579" y="10800"/>
                </a:cubicBezTo>
                <a:cubicBezTo>
                  <a:pt x="2578" y="14215"/>
                  <a:pt x="4690" y="17275"/>
                  <a:pt x="7884" y="18486"/>
                </a:cubicBezTo>
                <a:lnTo>
                  <a:pt x="6969" y="20898"/>
                </a:lnTo>
                <a:cubicBezTo>
                  <a:pt x="2774" y="19306"/>
                  <a:pt x="0" y="15287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599" y="14060"/>
                  <a:pt x="20126" y="17146"/>
                  <a:pt x="17591" y="19197"/>
                </a:cubicBezTo>
                <a:lnTo>
                  <a:pt x="19289" y="21296"/>
                </a:lnTo>
                <a:lnTo>
                  <a:pt x="13679" y="20704"/>
                </a:lnTo>
                <a:lnTo>
                  <a:pt x="14271" y="15092"/>
                </a:lnTo>
                <a:lnTo>
                  <a:pt x="15969" y="17191"/>
                </a:lnTo>
                <a:close/>
              </a:path>
            </a:pathLst>
          </a:cu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3843801" y="3635375"/>
            <a:ext cx="2627313" cy="6111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="1">
                <a:solidFill>
                  <a:srgbClr val="010101"/>
                </a:solidFill>
              </a:rPr>
              <a:t>blood sugar level</a:t>
            </a:r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4288301" y="1270000"/>
            <a:ext cx="1746250" cy="365125"/>
          </a:xfrm>
          <a:prstGeom prst="ellipse">
            <a:avLst/>
          </a:prstGeom>
          <a:solidFill>
            <a:srgbClr val="CCFF66"/>
          </a:solidFill>
          <a:ln w="9525">
            <a:solidFill>
              <a:srgbClr val="66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200" b="1">
                <a:solidFill>
                  <a:srgbClr val="000000"/>
                </a:solidFill>
              </a:rPr>
              <a:t>insulin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5402726" y="1843088"/>
            <a:ext cx="1509713" cy="11906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solidFill>
                  <a:srgbClr val="010101"/>
                </a:solidFill>
              </a:rPr>
              <a:t>body 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cells take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up sugar 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from blood</a:t>
            </a:r>
            <a:endParaRPr lang="en-US" altLang="en-US" b="1">
              <a:solidFill>
                <a:srgbClr val="010101"/>
              </a:solidFill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7009276" y="1843088"/>
            <a:ext cx="1539875" cy="641350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solidFill>
                  <a:srgbClr val="010101"/>
                </a:solidFill>
              </a:rPr>
              <a:t>liver stores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sugar</a:t>
            </a:r>
            <a:endParaRPr lang="en-US" altLang="en-US" b="1">
              <a:solidFill>
                <a:srgbClr val="010101"/>
              </a:solidFill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45989" y="1843088"/>
            <a:ext cx="1158875" cy="641350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solidFill>
                  <a:srgbClr val="010101"/>
                </a:solidFill>
              </a:rPr>
              <a:t>reduces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appetite</a:t>
            </a:r>
            <a:endParaRPr lang="en-US" altLang="en-US" b="1">
              <a:solidFill>
                <a:srgbClr val="010101"/>
              </a:solidFill>
            </a:endParaRP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4288301" y="6397625"/>
            <a:ext cx="1746250" cy="365125"/>
          </a:xfrm>
          <a:prstGeom prst="ellipse">
            <a:avLst/>
          </a:prstGeom>
          <a:solidFill>
            <a:srgbClr val="CCFF66"/>
          </a:solidFill>
          <a:ln w="9525">
            <a:solidFill>
              <a:srgbClr val="66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200" b="1">
                <a:solidFill>
                  <a:srgbClr val="000000"/>
                </a:solidFill>
              </a:rPr>
              <a:t>glucagon</a:t>
            </a:r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6363164" y="5153037"/>
            <a:ext cx="1874837" cy="893765"/>
            <a:chOff x="3517" y="3246"/>
            <a:chExt cx="1181" cy="563"/>
          </a:xfrm>
        </p:grpSpPr>
        <p:grpSp>
          <p:nvGrpSpPr>
            <p:cNvPr id="31" name="Group 29"/>
            <p:cNvGrpSpPr>
              <a:grpSpLocks/>
            </p:cNvGrpSpPr>
            <p:nvPr/>
          </p:nvGrpSpPr>
          <p:grpSpPr bwMode="auto">
            <a:xfrm>
              <a:off x="3517" y="3246"/>
              <a:ext cx="842" cy="449"/>
              <a:chOff x="4377" y="1361"/>
              <a:chExt cx="842" cy="449"/>
            </a:xfrm>
          </p:grpSpPr>
          <p:pic>
            <p:nvPicPr>
              <p:cNvPr id="33" name="Picture 3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75" t="25500" r="37125" b="60750"/>
              <a:stretch>
                <a:fillRect/>
              </a:stretch>
            </p:blipFill>
            <p:spPr bwMode="auto">
              <a:xfrm>
                <a:off x="4377" y="1361"/>
                <a:ext cx="842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5080" y="1655"/>
                <a:ext cx="85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4410" y="1715"/>
                <a:ext cx="85" cy="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3761" y="3538"/>
              <a:ext cx="937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2200" b="1" dirty="0"/>
                <a:t>pancreas</a:t>
              </a:r>
            </a:p>
          </p:txBody>
        </p:sp>
      </p:grp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3335801" y="4892675"/>
            <a:ext cx="1201738" cy="915988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solidFill>
                  <a:srgbClr val="010101"/>
                </a:solidFill>
              </a:rPr>
              <a:t>liver 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releases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sugar</a:t>
            </a:r>
            <a:endParaRPr lang="en-US" altLang="en-US" b="1">
              <a:solidFill>
                <a:srgbClr val="010101"/>
              </a:solidFill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110251" y="5167313"/>
            <a:ext cx="1130300" cy="641350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b="1">
                <a:solidFill>
                  <a:srgbClr val="010101"/>
                </a:solidFill>
              </a:rPr>
              <a:t>triggers</a:t>
            </a:r>
            <a:br>
              <a:rPr lang="en-US" altLang="en-US" sz="2000" b="1">
                <a:solidFill>
                  <a:srgbClr val="010101"/>
                </a:solidFill>
              </a:rPr>
            </a:br>
            <a:r>
              <a:rPr lang="en-US" altLang="en-US" sz="2000" b="1">
                <a:solidFill>
                  <a:srgbClr val="010101"/>
                </a:solidFill>
              </a:rPr>
              <a:t>hunger</a:t>
            </a:r>
            <a:endParaRPr lang="en-US" altLang="en-US" b="1">
              <a:solidFill>
                <a:srgbClr val="010101"/>
              </a:solidFill>
            </a:endParaRPr>
          </a:p>
        </p:txBody>
      </p:sp>
      <p:grpSp>
        <p:nvGrpSpPr>
          <p:cNvPr id="38" name="Group 36"/>
          <p:cNvGrpSpPr>
            <a:grpSpLocks/>
          </p:cNvGrpSpPr>
          <p:nvPr/>
        </p:nvGrpSpPr>
        <p:grpSpPr bwMode="auto">
          <a:xfrm>
            <a:off x="3067514" y="3190875"/>
            <a:ext cx="1022350" cy="482600"/>
            <a:chOff x="1441" y="2010"/>
            <a:chExt cx="644" cy="304"/>
          </a:xfrm>
        </p:grpSpPr>
        <p:sp>
          <p:nvSpPr>
            <p:cNvPr id="39" name="AutoShape 37"/>
            <p:cNvSpPr>
              <a:spLocks noChangeArrowheads="1"/>
            </p:cNvSpPr>
            <p:nvPr/>
          </p:nvSpPr>
          <p:spPr bwMode="auto">
            <a:xfrm>
              <a:off x="1880" y="2010"/>
              <a:ext cx="205" cy="280"/>
            </a:xfrm>
            <a:prstGeom prst="upArrow">
              <a:avLst>
                <a:gd name="adj1" fmla="val 50000"/>
                <a:gd name="adj2" fmla="val 34146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441" y="2026"/>
              <a:ext cx="5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b="1">
                  <a:solidFill>
                    <a:srgbClr val="CC0000"/>
                  </a:solidFill>
                </a:rPr>
                <a:t>high</a:t>
              </a:r>
            </a:p>
          </p:txBody>
        </p:sp>
      </p:grpSp>
      <p:grpSp>
        <p:nvGrpSpPr>
          <p:cNvPr id="41" name="Group 39"/>
          <p:cNvGrpSpPr>
            <a:grpSpLocks/>
          </p:cNvGrpSpPr>
          <p:nvPr/>
        </p:nvGrpSpPr>
        <p:grpSpPr bwMode="auto">
          <a:xfrm>
            <a:off x="6225051" y="4176713"/>
            <a:ext cx="873125" cy="514350"/>
            <a:chOff x="3430" y="2631"/>
            <a:chExt cx="550" cy="324"/>
          </a:xfrm>
        </p:grpSpPr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 flipV="1">
              <a:off x="3430" y="2675"/>
              <a:ext cx="205" cy="280"/>
            </a:xfrm>
            <a:prstGeom prst="upArrow">
              <a:avLst>
                <a:gd name="adj1" fmla="val 50000"/>
                <a:gd name="adj2" fmla="val 34146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3544" y="2631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A1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b="1">
                  <a:solidFill>
                    <a:srgbClr val="CC0000"/>
                  </a:solidFill>
                </a:rPr>
                <a:t>low</a:t>
              </a:r>
            </a:p>
          </p:txBody>
        </p:sp>
      </p:grp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7864939" y="6253163"/>
            <a:ext cx="2058987" cy="579437"/>
          </a:xfrm>
          <a:prstGeom prst="rect">
            <a:avLst/>
          </a:prstGeom>
          <a:solidFill>
            <a:srgbClr val="FFEA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3200" b="1">
                <a:solidFill>
                  <a:srgbClr val="CC0000"/>
                </a:solidFill>
              </a:rPr>
              <a:t>Feedback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779926" y="28575"/>
            <a:ext cx="2714625" cy="579438"/>
          </a:xfrm>
          <a:prstGeom prst="rect">
            <a:avLst/>
          </a:prstGeom>
          <a:solidFill>
            <a:srgbClr val="FFEA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altLang="en-US" sz="3200" b="1">
                <a:solidFill>
                  <a:srgbClr val="CC0000"/>
                </a:solidFill>
              </a:rPr>
              <a:t>Homeostasis</a:t>
            </a:r>
            <a:endParaRPr lang="en-US" altLang="en-US" sz="3600" b="1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ibro Up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6" grpId="0" animBg="1" autoUpdateAnimBg="0"/>
      <p:bldP spid="37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Homeostasis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46111" y="1673352"/>
            <a:ext cx="6494918" cy="457328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Homeostasis </a:t>
            </a:r>
            <a:r>
              <a:rPr lang="en-US" dirty="0"/>
              <a:t>= Maintenance of internal equilibrium by a variety of physiological </a:t>
            </a:r>
            <a:r>
              <a:rPr lang="en-US" dirty="0" smtClean="0"/>
              <a:t>means</a:t>
            </a:r>
          </a:p>
          <a:p>
            <a:r>
              <a:rPr lang="en-US" sz="2000" dirty="0" smtClean="0"/>
              <a:t>Basic process: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Sense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Integrate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Act</a:t>
            </a:r>
          </a:p>
          <a:p>
            <a:r>
              <a:rPr lang="en-US" dirty="0" smtClean="0"/>
              <a:t>Multiple </a:t>
            </a:r>
            <a:r>
              <a:rPr lang="en-US" dirty="0" smtClean="0">
                <a:solidFill>
                  <a:schemeClr val="accent2"/>
                </a:solidFill>
              </a:rPr>
              <a:t>organ systems </a:t>
            </a:r>
            <a:r>
              <a:rPr lang="en-US" dirty="0" smtClean="0"/>
              <a:t>involved</a:t>
            </a:r>
            <a:endParaRPr lang="en-US" dirty="0"/>
          </a:p>
        </p:txBody>
      </p:sp>
      <p:pic>
        <p:nvPicPr>
          <p:cNvPr id="5" name="Content Placeholder 4" descr="figure_20_13.jp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5803" y="1288709"/>
            <a:ext cx="3942426" cy="51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Aspects of Homeostasis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45406" y="1673352"/>
            <a:ext cx="4396339" cy="41957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Three key variables:</a:t>
            </a:r>
          </a:p>
          <a:p>
            <a:pPr lvl="1"/>
            <a:r>
              <a:rPr lang="en-US" sz="2200" dirty="0" smtClean="0"/>
              <a:t>Temperature</a:t>
            </a:r>
          </a:p>
          <a:p>
            <a:pPr lvl="1"/>
            <a:r>
              <a:rPr lang="en-US" sz="2200" dirty="0" smtClean="0"/>
              <a:t>Water balance</a:t>
            </a:r>
          </a:p>
          <a:p>
            <a:pPr lvl="1"/>
            <a:r>
              <a:rPr lang="en-US" sz="2200" dirty="0" smtClean="0"/>
              <a:t>Fluid balance</a:t>
            </a:r>
          </a:p>
          <a:p>
            <a:r>
              <a:rPr lang="en-US" sz="2400" dirty="0" smtClean="0"/>
              <a:t>Multiple </a:t>
            </a:r>
            <a:r>
              <a:rPr lang="en-US" sz="2400" dirty="0"/>
              <a:t>organ systems involved</a:t>
            </a:r>
          </a:p>
          <a:p>
            <a:r>
              <a:rPr lang="en-US" sz="2400" dirty="0"/>
              <a:t>Fluid balance </a:t>
            </a:r>
            <a:r>
              <a:rPr lang="en-US" sz="2400" i="1" dirty="0"/>
              <a:t>strongly</a:t>
            </a:r>
            <a:r>
              <a:rPr lang="en-US" sz="2400" dirty="0"/>
              <a:t> tied to water balance</a:t>
            </a:r>
          </a:p>
          <a:p>
            <a:r>
              <a:rPr lang="en-US" sz="2400" dirty="0"/>
              <a:t>Water balance </a:t>
            </a:r>
            <a:r>
              <a:rPr lang="en-US" sz="2400" i="1" dirty="0"/>
              <a:t>strongly</a:t>
            </a:r>
            <a:r>
              <a:rPr lang="en-US" sz="2400" dirty="0"/>
              <a:t> tied to </a:t>
            </a:r>
            <a:r>
              <a:rPr lang="en-US" sz="2400" dirty="0" smtClean="0"/>
              <a:t>temperature</a:t>
            </a:r>
            <a:endParaRPr lang="en-US" sz="2400" dirty="0"/>
          </a:p>
          <a:p>
            <a:endParaRPr lang="en-US" dirty="0"/>
          </a:p>
        </p:txBody>
      </p:sp>
      <p:pic>
        <p:nvPicPr>
          <p:cNvPr id="7" name="Content Placeholder 6" descr="figure_20_16.jpg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6272"/>
          <a:stretch/>
        </p:blipFill>
        <p:spPr>
          <a:xfrm>
            <a:off x="5109734" y="1673352"/>
            <a:ext cx="6208943" cy="36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Systems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03313" y="1298216"/>
            <a:ext cx="4396338" cy="576262"/>
          </a:xfrm>
        </p:spPr>
        <p:txBody>
          <a:bodyPr/>
          <a:lstStyle/>
          <a:p>
            <a:r>
              <a:rPr lang="en-US" dirty="0" smtClean="0"/>
              <a:t>Positive Feedback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99972" y="1298467"/>
            <a:ext cx="4396339" cy="576262"/>
          </a:xfrm>
        </p:spPr>
        <p:txBody>
          <a:bodyPr/>
          <a:lstStyle/>
          <a:p>
            <a:r>
              <a:rPr lang="en-US" dirty="0" smtClean="0"/>
              <a:t>Negative Feedback</a:t>
            </a:r>
            <a:endParaRPr lang="en-US" dirty="0"/>
          </a:p>
        </p:txBody>
      </p:sp>
      <p:pic>
        <p:nvPicPr>
          <p:cNvPr id="8" name="Content Placeholder 7" descr="figure_20_15.jpg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16690"/>
          <a:stretch/>
        </p:blipFill>
        <p:spPr>
          <a:xfrm>
            <a:off x="6099971" y="2005693"/>
            <a:ext cx="4110829" cy="4227143"/>
          </a:xfrm>
          <a:prstGeom prst="rect">
            <a:avLst/>
          </a:prstGeom>
        </p:spPr>
      </p:pic>
      <p:pic>
        <p:nvPicPr>
          <p:cNvPr id="9" name="Content Placeholder 8" descr="figure_20_17.jpg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9461"/>
          <a:stretch/>
        </p:blipFill>
        <p:spPr>
          <a:xfrm>
            <a:off x="1103313" y="2005693"/>
            <a:ext cx="4416287" cy="42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46" y="452718"/>
            <a:ext cx="10742325" cy="995083"/>
          </a:xfrm>
        </p:spPr>
        <p:txBody>
          <a:bodyPr/>
          <a:lstStyle/>
          <a:p>
            <a:r>
              <a:rPr lang="en-US" sz="3400" dirty="0" smtClean="0"/>
              <a:t>Daily Study Guide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1" y="1676400"/>
            <a:ext cx="9904657" cy="46742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A: </a:t>
            </a:r>
            <a:r>
              <a:rPr lang="en-US" dirty="0"/>
              <a:t>Explain how an organism maintains homeostasis</a:t>
            </a:r>
          </a:p>
          <a:p>
            <a:pPr lvl="1"/>
            <a:r>
              <a:rPr lang="en-US" dirty="0"/>
              <a:t>Define homeostasis</a:t>
            </a:r>
          </a:p>
          <a:p>
            <a:pPr lvl="1"/>
            <a:r>
              <a:rPr lang="en-US" dirty="0"/>
              <a:t>Compare &amp; contrast how positive &amp; negative feedback systems are used to maintain homeostasis</a:t>
            </a:r>
          </a:p>
          <a:p>
            <a:pPr lvl="1"/>
            <a:r>
              <a:rPr lang="en-US" dirty="0"/>
              <a:t>Compare &amp; contrast how different organisms use regulating or conforming mechanisms to control key variables</a:t>
            </a:r>
          </a:p>
          <a:p>
            <a:r>
              <a:rPr lang="en-US" dirty="0"/>
              <a:t>B</a:t>
            </a:r>
            <a:r>
              <a:rPr lang="en-US" dirty="0" smtClean="0"/>
              <a:t>: </a:t>
            </a:r>
            <a:r>
              <a:rPr lang="en-US" dirty="0"/>
              <a:t>Organize functions within levels and explain relationships between levels of biological organization (cell, tissue, organ, organ system, organism)</a:t>
            </a:r>
          </a:p>
          <a:p>
            <a:pPr lvl="1"/>
            <a:r>
              <a:rPr lang="en-US" dirty="0"/>
              <a:t>Define physiology and anatomy, and explain the difference between the two</a:t>
            </a:r>
          </a:p>
          <a:p>
            <a:pPr lvl="1"/>
            <a:r>
              <a:rPr lang="en-US" dirty="0"/>
              <a:t>Explain the basic functions that must be performed by all organisms</a:t>
            </a:r>
          </a:p>
          <a:p>
            <a:pPr lvl="1"/>
            <a:r>
              <a:rPr lang="en-US" dirty="0"/>
              <a:t>Describe the additional functions that multicellular organisms must </a:t>
            </a:r>
            <a:r>
              <a:rPr lang="en-US" dirty="0" smtClean="0"/>
              <a:t>perform</a:t>
            </a:r>
            <a:endParaRPr lang="en-US" dirty="0" smtClean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C: Digestive System: Know the important parts and their functions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52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Physiology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chemeClr val="accent2"/>
                </a:solidFill>
              </a:rPr>
              <a:t>Anatomy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654493" y="1668870"/>
            <a:ext cx="5579564" cy="4200245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Physiology</a:t>
            </a:r>
            <a:r>
              <a:rPr lang="en-US" dirty="0" smtClean="0"/>
              <a:t> = study of the </a:t>
            </a:r>
            <a:r>
              <a:rPr lang="en-US" i="1" dirty="0" smtClean="0"/>
              <a:t>functions</a:t>
            </a:r>
            <a:r>
              <a:rPr lang="en-US" dirty="0" smtClean="0"/>
              <a:t> &amp; </a:t>
            </a:r>
            <a:r>
              <a:rPr lang="en-US" i="1" dirty="0" smtClean="0"/>
              <a:t>processes</a:t>
            </a:r>
            <a:r>
              <a:rPr lang="en-US" dirty="0" smtClean="0"/>
              <a:t> performed by living organisms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Anatomy</a:t>
            </a:r>
            <a:r>
              <a:rPr lang="en-US" dirty="0" smtClean="0"/>
              <a:t> = study of the </a:t>
            </a:r>
            <a:r>
              <a:rPr lang="en-US" i="1" dirty="0" smtClean="0"/>
              <a:t>structures</a:t>
            </a:r>
            <a:r>
              <a:rPr lang="en-US" dirty="0" smtClean="0"/>
              <a:t> in living organisms</a:t>
            </a:r>
          </a:p>
          <a:p>
            <a:r>
              <a:rPr lang="en-US" dirty="0" smtClean="0"/>
              <a:t>Often studied together</a:t>
            </a:r>
            <a:endParaRPr lang="en-US" dirty="0"/>
          </a:p>
        </p:txBody>
      </p:sp>
      <p:pic>
        <p:nvPicPr>
          <p:cNvPr id="6" name="Content Placeholder 5" descr="figure_20_01.jp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1480" y="1673225"/>
            <a:ext cx="4339453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3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1" y="452718"/>
            <a:ext cx="9607868" cy="995083"/>
          </a:xfrm>
        </p:spPr>
        <p:txBody>
          <a:bodyPr/>
          <a:lstStyle/>
          <a:p>
            <a:r>
              <a:rPr lang="en-US" sz="4000" dirty="0" smtClean="0"/>
              <a:t>Levels of organization</a:t>
            </a:r>
            <a:endParaRPr lang="en-US" sz="4000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874711" y="1665912"/>
            <a:ext cx="5432955" cy="4696484"/>
          </a:xfrm>
        </p:spPr>
        <p:txBody>
          <a:bodyPr/>
          <a:lstStyle/>
          <a:p>
            <a:r>
              <a:rPr lang="en-US" dirty="0">
                <a:solidFill>
                  <a:srgbClr val="E6C133"/>
                </a:solidFill>
              </a:rPr>
              <a:t>Organs </a:t>
            </a:r>
            <a:r>
              <a:rPr lang="en-US" dirty="0"/>
              <a:t>are groups of cells that perform a specific function</a:t>
            </a:r>
          </a:p>
          <a:p>
            <a:pPr lvl="1"/>
            <a:r>
              <a:rPr lang="en-US" dirty="0"/>
              <a:t>Usually composed of different types of </a:t>
            </a:r>
            <a:r>
              <a:rPr lang="en-US" dirty="0">
                <a:solidFill>
                  <a:schemeClr val="accent2"/>
                </a:solidFill>
              </a:rPr>
              <a:t>tissues</a:t>
            </a:r>
          </a:p>
          <a:p>
            <a:pPr lvl="1"/>
            <a:r>
              <a:rPr lang="en-US" dirty="0"/>
              <a:t>Some organs perform multiple functions</a:t>
            </a:r>
          </a:p>
          <a:p>
            <a:pPr lvl="2"/>
            <a:r>
              <a:rPr lang="en-US" i="1" dirty="0"/>
              <a:t>e.g.,</a:t>
            </a:r>
            <a:r>
              <a:rPr lang="en-US" dirty="0"/>
              <a:t> heart, liver</a:t>
            </a:r>
          </a:p>
          <a:p>
            <a:r>
              <a:rPr lang="en-US" dirty="0">
                <a:solidFill>
                  <a:srgbClr val="E6C133"/>
                </a:solidFill>
              </a:rPr>
              <a:t>Organ systems </a:t>
            </a:r>
            <a:r>
              <a:rPr lang="en-US" dirty="0"/>
              <a:t>are groups of organs that together perform a complete function</a:t>
            </a:r>
          </a:p>
          <a:p>
            <a:pPr lvl="1"/>
            <a:r>
              <a:rPr lang="en-US" i="1" dirty="0"/>
              <a:t>e.g., </a:t>
            </a:r>
            <a:r>
              <a:rPr lang="en-US" dirty="0"/>
              <a:t>digestive tract, respiratory system</a:t>
            </a:r>
          </a:p>
        </p:txBody>
      </p:sp>
      <p:pic>
        <p:nvPicPr>
          <p:cNvPr id="5" name="Content Placeholder 4" descr="Figure 20-2.jpg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444" t="3857" r="-1104"/>
          <a:stretch/>
        </p:blipFill>
        <p:spPr>
          <a:xfrm>
            <a:off x="6536265" y="704681"/>
            <a:ext cx="3855964" cy="58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Animal </a:t>
            </a:r>
            <a:r>
              <a:rPr lang="en-US" dirty="0" smtClean="0">
                <a:solidFill>
                  <a:schemeClr val="accent2"/>
                </a:solidFill>
              </a:rPr>
              <a:t>Tissue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figure_20_03.jpg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2990057" y="1420091"/>
            <a:ext cx="6211887" cy="46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</a:t>
            </a:r>
            <a:r>
              <a:rPr lang="en-US" dirty="0" smtClean="0">
                <a:solidFill>
                  <a:schemeClr val="accent2"/>
                </a:solidFill>
              </a:rPr>
              <a:t>Tissues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figure_17_05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3" r="-35"/>
          <a:stretch/>
        </p:blipFill>
        <p:spPr>
          <a:xfrm>
            <a:off x="1179286" y="1384451"/>
            <a:ext cx="3556001" cy="48718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89358" y="1720271"/>
            <a:ext cx="5257799" cy="4200245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Dermal tissue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performs similar function to epithelial tissue in animals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Vascular tissue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tissue that performs a function similar to circulatory system in animals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Ground tissue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somewhat similar function to connective tissue in animals, but it involves functions that are fulfilled by multiple types of tissue in </a:t>
            </a:r>
            <a:r>
              <a:rPr lang="en-US" dirty="0" smtClean="0">
                <a:sym typeface="Wingdings"/>
              </a:rPr>
              <a:t>animals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0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Organ Systems</a:t>
            </a:r>
            <a:endParaRPr lang="en-US" dirty="0"/>
          </a:p>
        </p:txBody>
      </p:sp>
      <p:pic>
        <p:nvPicPr>
          <p:cNvPr id="4" name="Content Placeholder 3" descr="figure_17_02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" r="-97"/>
          <a:stretch/>
        </p:blipFill>
        <p:spPr>
          <a:xfrm>
            <a:off x="610069" y="1723571"/>
            <a:ext cx="4705788" cy="45327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800949" cy="4200245"/>
          </a:xfrm>
        </p:spPr>
        <p:txBody>
          <a:bodyPr/>
          <a:lstStyle/>
          <a:p>
            <a:r>
              <a:rPr lang="en-US" dirty="0" smtClean="0"/>
              <a:t>3 key organs organized into 2 systems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Shoot system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enerally above ground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Leaves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Stems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Root system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enerally below ground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Roots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"/>
          <p:cNvSpPr>
            <a:spLocks noGrp="1"/>
          </p:cNvSpPr>
          <p:nvPr>
            <p:ph sz="half" idx="2"/>
          </p:nvPr>
        </p:nvSpPr>
        <p:spPr>
          <a:xfrm>
            <a:off x="6198516" y="4017819"/>
            <a:ext cx="5674829" cy="23489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ALL </a:t>
            </a:r>
            <a:r>
              <a:rPr lang="en-US" dirty="0" smtClean="0"/>
              <a:t>organisms need </a:t>
            </a:r>
            <a:r>
              <a:rPr lang="en-US" dirty="0"/>
              <a:t>to perform these functions, but have different ways of doing so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For animals, we’ll focus on mammalian (including human) </a:t>
            </a:r>
            <a:r>
              <a:rPr lang="en-US" dirty="0" smtClean="0">
                <a:solidFill>
                  <a:schemeClr val="accent2"/>
                </a:solidFill>
              </a:rPr>
              <a:t>organ systems </a:t>
            </a:r>
            <a:r>
              <a:rPr lang="en-US" dirty="0" smtClean="0"/>
              <a:t>that perform these functions</a:t>
            </a:r>
            <a:endParaRPr lang="en-US" dirty="0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Functions: All Organisms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0907" y="1668870"/>
            <a:ext cx="6286370" cy="23489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Gas exchange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Respiratory system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Water </a:t>
            </a:r>
            <a:r>
              <a:rPr lang="en-US" dirty="0" smtClean="0">
                <a:solidFill>
                  <a:srgbClr val="FFFFFF"/>
                </a:solidFill>
              </a:rPr>
              <a:t>balance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Urinary/Excretory system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Nutrient </a:t>
            </a:r>
            <a:r>
              <a:rPr lang="en-US" dirty="0" smtClean="0"/>
              <a:t>processing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Digestive system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Fight invasion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Immune system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Sense &amp; respond to </a:t>
            </a:r>
            <a:r>
              <a:rPr lang="en-US" dirty="0" smtClean="0"/>
              <a:t>environment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Nervous system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Reproduce</a:t>
            </a:r>
            <a:r>
              <a:rPr lang="en-US" dirty="0"/>
              <a:t> </a:t>
            </a:r>
            <a:r>
              <a:rPr lang="en-US" dirty="0">
                <a:cs typeface="Lucida Grande" charset="0"/>
              </a:rPr>
              <a:t>→ </a:t>
            </a:r>
            <a:r>
              <a:rPr lang="en-US" dirty="0" smtClean="0">
                <a:cs typeface="Lucida Grande" charset="0"/>
              </a:rPr>
              <a:t>Reproductive system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4961" y="3036961"/>
            <a:ext cx="1764792" cy="1567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igure_20_12_0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3484" y="3036961"/>
            <a:ext cx="1727746" cy="1558456"/>
          </a:xfrm>
          <a:prstGeom prst="rect">
            <a:avLst/>
          </a:prstGeom>
        </p:spPr>
      </p:pic>
      <p:pic>
        <p:nvPicPr>
          <p:cNvPr id="10" name="Picture 9" descr="figure_20_12_06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352" y="4630966"/>
            <a:ext cx="1842964" cy="1553208"/>
          </a:xfrm>
          <a:prstGeom prst="rect">
            <a:avLst/>
          </a:prstGeom>
        </p:spPr>
      </p:pic>
      <p:pic>
        <p:nvPicPr>
          <p:cNvPr id="11" name="Picture 10" descr="figure_20_12_05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39" y="4630966"/>
            <a:ext cx="1814766" cy="1558456"/>
          </a:xfrm>
          <a:prstGeom prst="rect">
            <a:avLst/>
          </a:prstGeom>
        </p:spPr>
      </p:pic>
      <p:pic>
        <p:nvPicPr>
          <p:cNvPr id="12" name="Picture 11" descr="figure_20_12_04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926" y="4630966"/>
            <a:ext cx="1741814" cy="1558456"/>
          </a:xfrm>
          <a:prstGeom prst="rect">
            <a:avLst/>
          </a:prstGeom>
        </p:spPr>
      </p:pic>
      <p:pic>
        <p:nvPicPr>
          <p:cNvPr id="8" name="Picture 7" descr="figure_20_12_08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237199" y="1447801"/>
            <a:ext cx="1766337" cy="1558456"/>
          </a:xfrm>
          <a:prstGeom prst="rect">
            <a:avLst/>
          </a:prstGeom>
        </p:spPr>
      </p:pic>
      <p:pic>
        <p:nvPicPr>
          <p:cNvPr id="9" name="Picture 8" descr="figure_20_12_07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199" y="3036961"/>
            <a:ext cx="1766336" cy="1558456"/>
          </a:xfrm>
          <a:prstGeom prst="rect">
            <a:avLst/>
          </a:prstGeom>
        </p:spPr>
      </p:pic>
      <p:pic>
        <p:nvPicPr>
          <p:cNvPr id="17" name="Picture 16" descr="figure_20_12_03.jp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030" y="1447801"/>
            <a:ext cx="1763723" cy="1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Multicellular Functions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0907" y="1668870"/>
            <a:ext cx="6286370" cy="4787348"/>
          </a:xfrm>
        </p:spPr>
        <p:txBody>
          <a:bodyPr>
            <a:normAutofit/>
          </a:bodyPr>
          <a:lstStyle/>
          <a:p>
            <a:r>
              <a:rPr lang="en-US" dirty="0" smtClean="0"/>
              <a:t>Multicellular organisms face additional challenges &amp; need to have systems to meet these challenges</a:t>
            </a:r>
          </a:p>
          <a:p>
            <a:pPr lvl="1"/>
            <a:r>
              <a:rPr lang="en-US" dirty="0" smtClean="0"/>
              <a:t>Again, for animals, we’ll focus on mammalian organ systems</a:t>
            </a:r>
          </a:p>
          <a:p>
            <a:r>
              <a:rPr lang="en-US" dirty="0" smtClean="0"/>
              <a:t>Communicate </a:t>
            </a:r>
            <a:r>
              <a:rPr lang="en-US" dirty="0"/>
              <a:t>between cells </a:t>
            </a:r>
            <a:r>
              <a:rPr lang="en-US" dirty="0">
                <a:cs typeface="Lucida Grande" charset="0"/>
              </a:rPr>
              <a:t>→ Endocrine system</a:t>
            </a:r>
            <a:endParaRPr lang="en-US" dirty="0"/>
          </a:p>
          <a:p>
            <a:r>
              <a:rPr lang="en-US" dirty="0"/>
              <a:t>Transport materials </a:t>
            </a:r>
            <a:r>
              <a:rPr lang="en-US" dirty="0">
                <a:cs typeface="Lucida Grande" charset="0"/>
              </a:rPr>
              <a:t>→ Circulatory system</a:t>
            </a:r>
            <a:endParaRPr lang="en-US" dirty="0"/>
          </a:p>
          <a:p>
            <a:r>
              <a:rPr lang="en-US" dirty="0"/>
              <a:t>Maintain structure </a:t>
            </a:r>
            <a:r>
              <a:rPr lang="en-US" dirty="0">
                <a:cs typeface="Lucida Grande" charset="0"/>
              </a:rPr>
              <a:t>→ Skeletal system</a:t>
            </a:r>
            <a:endParaRPr lang="en-US" dirty="0"/>
          </a:p>
          <a:p>
            <a:r>
              <a:rPr lang="en-US" dirty="0"/>
              <a:t>Move </a:t>
            </a:r>
            <a:r>
              <a:rPr lang="en-US" dirty="0">
                <a:cs typeface="Lucida Grande" charset="0"/>
              </a:rPr>
              <a:t>→ Muscular system</a:t>
            </a:r>
            <a:endParaRPr lang="en-US" dirty="0"/>
          </a:p>
          <a:p>
            <a:r>
              <a:rPr lang="en-US" dirty="0"/>
              <a:t>Protect the interior </a:t>
            </a:r>
            <a:r>
              <a:rPr lang="en-US" dirty="0">
                <a:cs typeface="Lucida Grande" charset="0"/>
              </a:rPr>
              <a:t>→ Integumentary </a:t>
            </a:r>
            <a:r>
              <a:rPr lang="en-US" dirty="0" smtClean="0">
                <a:cs typeface="Lucida Grande" charset="0"/>
              </a:rPr>
              <a:t>system</a:t>
            </a:r>
          </a:p>
          <a:p>
            <a:r>
              <a:rPr lang="en-US" dirty="0" smtClean="0"/>
              <a:t>Functions </a:t>
            </a:r>
            <a:r>
              <a:rPr lang="en-US" dirty="0"/>
              <a:t>provided by multiple organ systems</a:t>
            </a:r>
          </a:p>
          <a:p>
            <a:pPr lvl="1"/>
            <a:r>
              <a:rPr lang="en-US" dirty="0"/>
              <a:t>Manage internal temperature</a:t>
            </a:r>
          </a:p>
          <a:p>
            <a:pPr lvl="1"/>
            <a:r>
              <a:rPr lang="en-US" dirty="0"/>
              <a:t>Balance extra-cellular fluids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41536" y="3036307"/>
            <a:ext cx="2002536" cy="1563624"/>
            <a:chOff x="3241536" y="3042033"/>
            <a:chExt cx="2002536" cy="1563624"/>
          </a:xfrm>
        </p:grpSpPr>
        <p:sp>
          <p:nvSpPr>
            <p:cNvPr id="25" name="Rectangle 24"/>
            <p:cNvSpPr/>
            <p:nvPr/>
          </p:nvSpPr>
          <p:spPr>
            <a:xfrm>
              <a:off x="3241536" y="3042033"/>
              <a:ext cx="2002536" cy="15636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figure_20_12_012.jp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9191" y="3042033"/>
              <a:ext cx="1707226" cy="156362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176401" y="3036307"/>
            <a:ext cx="2002536" cy="1563624"/>
            <a:chOff x="1172863" y="3031566"/>
            <a:chExt cx="2002536" cy="1563624"/>
          </a:xfrm>
        </p:grpSpPr>
        <p:sp>
          <p:nvSpPr>
            <p:cNvPr id="26" name="Rectangle 25"/>
            <p:cNvSpPr/>
            <p:nvPr/>
          </p:nvSpPr>
          <p:spPr>
            <a:xfrm>
              <a:off x="1172863" y="3031566"/>
              <a:ext cx="2002536" cy="15636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figure_20_12_011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5289" y="3031566"/>
              <a:ext cx="1677685" cy="1563624"/>
            </a:xfrm>
            <a:prstGeom prst="rect">
              <a:avLst/>
            </a:prstGeom>
          </p:spPr>
        </p:pic>
      </p:grpSp>
      <p:pic>
        <p:nvPicPr>
          <p:cNvPr id="22" name="Picture 21" descr="figure_20_12_010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2506" y="4629980"/>
            <a:ext cx="1995460" cy="156362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241536" y="1442633"/>
            <a:ext cx="2002536" cy="1563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figure_20_12_02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241536" y="1442633"/>
            <a:ext cx="1858237" cy="156362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76401" y="1442633"/>
            <a:ext cx="2002536" cy="1563624"/>
            <a:chOff x="5410907" y="4765089"/>
            <a:chExt cx="2002536" cy="1563624"/>
          </a:xfrm>
        </p:grpSpPr>
        <p:sp>
          <p:nvSpPr>
            <p:cNvPr id="3" name="Rectangle 2"/>
            <p:cNvSpPr/>
            <p:nvPr/>
          </p:nvSpPr>
          <p:spPr>
            <a:xfrm>
              <a:off x="5410907" y="4765089"/>
              <a:ext cx="2002536" cy="15636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figure_20_12_09.jpg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62741" y="4765089"/>
              <a:ext cx="1698868" cy="1563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63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 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8472" y="1447801"/>
            <a:ext cx="5754957" cy="5219102"/>
          </a:xfrm>
        </p:spPr>
        <p:txBody>
          <a:bodyPr>
            <a:normAutofit/>
          </a:bodyPr>
          <a:lstStyle/>
          <a:p>
            <a:r>
              <a:rPr lang="en-US" dirty="0" smtClean="0"/>
              <a:t>Organs in animal digestive systems are organized to focus on digesting, extracting &amp; storing particular nutrients</a:t>
            </a:r>
          </a:p>
          <a:p>
            <a:pPr lvl="1"/>
            <a:r>
              <a:rPr lang="en-US" dirty="0" smtClean="0"/>
              <a:t>Can have one-way or two-way systems</a:t>
            </a:r>
          </a:p>
          <a:p>
            <a:pPr lvl="1"/>
            <a:r>
              <a:rPr lang="en-US" dirty="0" smtClean="0"/>
              <a:t>Different animals have organ systems capable of digesting different materials, e.g., ruminants, such as cows, can extract nutrients from cellulose, but humans cannot</a:t>
            </a:r>
          </a:p>
          <a:p>
            <a:r>
              <a:rPr lang="en-US" dirty="0" smtClean="0"/>
              <a:t>Although plants synthesize their own food via photosynthesis, still need to absorb vital nutrients from soil</a:t>
            </a:r>
          </a:p>
          <a:p>
            <a:pPr lvl="1"/>
            <a:r>
              <a:rPr lang="en-US" dirty="0" smtClean="0"/>
              <a:t>Most root systems have symbiotic relationships with fungi or bacteria that improve absorption of nutrients</a:t>
            </a:r>
          </a:p>
          <a:p>
            <a:pPr lvl="1"/>
            <a:r>
              <a:rPr lang="en-US" dirty="0" smtClean="0"/>
              <a:t>Carnivorous plants have structures that attract &amp; capture animals in nutrient-poor soils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Venus </a:t>
            </a:r>
            <a:r>
              <a:rPr lang="en-US" dirty="0">
                <a:hlinkClick r:id="rId2"/>
              </a:rPr>
              <a:t>Fly </a:t>
            </a:r>
            <a:r>
              <a:rPr lang="en-US" dirty="0" smtClean="0">
                <a:hlinkClick r:id="rId2"/>
              </a:rPr>
              <a:t>Trap</a:t>
            </a:r>
            <a:endParaRPr lang="en-US" dirty="0"/>
          </a:p>
        </p:txBody>
      </p:sp>
      <p:pic>
        <p:nvPicPr>
          <p:cNvPr id="6" name="Content Placeholder 5" descr="figure_20_12_01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609" y="1462833"/>
            <a:ext cx="3544740" cy="319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356" t="6315" r="1871" b="2389"/>
          <a:stretch/>
        </p:blipFill>
        <p:spPr>
          <a:xfrm>
            <a:off x="2230678" y="2951163"/>
            <a:ext cx="2979951" cy="37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6063</TotalTime>
  <Words>661</Words>
  <Application>Microsoft Macintosh PowerPoint</Application>
  <PresentationFormat>Widescreen</PresentationFormat>
  <Paragraphs>143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Century Gothic</vt:lpstr>
      <vt:lpstr>Lucida Grande</vt:lpstr>
      <vt:lpstr>Wingdings</vt:lpstr>
      <vt:lpstr>Wingdings 3</vt:lpstr>
      <vt:lpstr>Arial</vt:lpstr>
      <vt:lpstr>Ion</vt:lpstr>
      <vt:lpstr>Biology 101: Physiology: Intro &amp; Digestive System</vt:lpstr>
      <vt:lpstr>Physiology &amp; Anatomy</vt:lpstr>
      <vt:lpstr>Levels of organization</vt:lpstr>
      <vt:lpstr>Types of Animal Tissue</vt:lpstr>
      <vt:lpstr>Plant Tissues</vt:lpstr>
      <vt:lpstr>Plant Organ Systems</vt:lpstr>
      <vt:lpstr>Basic Functions: All Organisms</vt:lpstr>
      <vt:lpstr>Multicellular Functions</vt:lpstr>
      <vt:lpstr>Nutrient Processing</vt:lpstr>
      <vt:lpstr>Digestive systems</vt:lpstr>
      <vt:lpstr>Human digestive system</vt:lpstr>
      <vt:lpstr>PowerPoint Presentation</vt:lpstr>
      <vt:lpstr>PowerPoint Presentation</vt:lpstr>
      <vt:lpstr>Homeostasis</vt:lpstr>
      <vt:lpstr>Key Aspects of Homeostasis</vt:lpstr>
      <vt:lpstr>Feedback Systems</vt:lpstr>
      <vt:lpstr>Daily Study Guide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101L</dc:title>
  <dc:creator>Chaffee, Carol</dc:creator>
  <cp:lastModifiedBy>Microsoft Office User</cp:lastModifiedBy>
  <cp:revision>239</cp:revision>
  <dcterms:created xsi:type="dcterms:W3CDTF">2015-08-24T20:06:40Z</dcterms:created>
  <dcterms:modified xsi:type="dcterms:W3CDTF">2017-03-15T14:43:13Z</dcterms:modified>
</cp:coreProperties>
</file>